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9" r:id="rId4"/>
    <p:sldId id="269" r:id="rId5"/>
    <p:sldId id="271" r:id="rId6"/>
    <p:sldId id="272" r:id="rId7"/>
    <p:sldId id="273" r:id="rId8"/>
    <p:sldId id="274" r:id="rId9"/>
    <p:sldId id="264" r:id="rId10"/>
    <p:sldId id="276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1"/>
  </p:normalViewPr>
  <p:slideViewPr>
    <p:cSldViewPr showGuide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4" d="100"/>
          <a:sy n="54" d="100"/>
        </p:scale>
        <p:origin x="-2874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F366FF9-1107-4876-B1F7-25443E51C555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5F68E1C-E75D-46FE-AF97-0CCA4C035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01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25F13D4-7513-4E89-A709-727520B1A3B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2DA6FBD-1558-4616-B2B7-0E6597077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3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BA602-E677-604B-8BA7-AB24DCD004B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BA602-E677-604B-8BA7-AB24DCD004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77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BA602-E677-604B-8BA7-AB24DCD004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3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B081-BF9F-4C52-9CAB-07DFCC9886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92162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795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8B2B-09A5-4898-8FD0-1D8BF1B2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2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8B2B-09A5-4898-8FD0-1D8BF1B2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3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8B2B-09A5-4898-8FD0-1D8BF1B2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2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8B2B-09A5-4898-8FD0-1D8BF1B2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31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8B2B-09A5-4898-8FD0-1D8BF1B2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69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8B2B-09A5-4898-8FD0-1D8BF1B2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49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8B2B-09A5-4898-8FD0-1D8BF1B2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4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6A0F3681-3579-489C-A3EF-9B6D73F14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92162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184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B081-BF9F-4C52-9CAB-07DFCC9886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92162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467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B081-BF9F-4C52-9CAB-07DFCC9886E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92162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83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B081-BF9F-4C52-9CAB-07DFCC9886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92162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363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8B2B-09A5-4898-8FD0-1D8BF1B2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8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8B2B-09A5-4898-8FD0-1D8BF1B2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4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8B2B-09A5-4898-8FD0-1D8BF1B2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5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8B2B-09A5-4898-8FD0-1D8BF1B2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0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:\Communications - Internal\Designs\E-H\Fluorocarbon Industry Power Point\SECOND PAGE\Second Page2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09F1B081-BF9F-4C52-9CAB-07DFCC988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1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D8B2B-09A5-4898-8FD0-1D8BF1B2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8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0ahUKEwjq_ue_1N3ZAhVGWq0KHSpBDWoQjRwIBg&amp;url=https://www.refrigeratedfrozenfood.com/articles/93710-low-temperature-screw-compressor-condensing-unit&amp;psig=AOvVaw2_wkorXvN3Qqrv04wV5ZYq&amp;ust=1520630575589667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s://www.google.com/url?sa=i&amp;rct=j&amp;q=&amp;esrc=s&amp;source=images&amp;cd=&amp;cad=rja&amp;uact=8&amp;ved=0ahUKEwjXnLbLsN_ZAhVBG6wKHYU3BDIQjRwIBg&amp;url=https://www.lennox.com/products/heating-cooling/air-conditioners/xc25&amp;psig=AOvVaw35Gc_SluRHI4ldZyjWqib_&amp;ust=1520689651654623" TargetMode="External"/><Relationship Id="rId3" Type="http://schemas.openxmlformats.org/officeDocument/2006/relationships/hyperlink" Target="https://www.google.com/url?sa=i&amp;rct=j&amp;q=&amp;esrc=s&amp;source=images&amp;cd=&amp;cad=rja&amp;uact=8&amp;ved=0ahUKEwiHheaf093ZAhVILKwKHbDyCc4QjRwIBg&amp;url=https://www.fieldpulse.com/academy/new-hvac-chiller-technology/&amp;psig=AOvVaw0gKQe3MLJUTXNtWfEOwwN6&amp;ust=1520630241861824" TargetMode="External"/><Relationship Id="rId21" Type="http://schemas.openxmlformats.org/officeDocument/2006/relationships/image" Target="../media/image12.jpeg"/><Relationship Id="rId7" Type="http://schemas.openxmlformats.org/officeDocument/2006/relationships/image" Target="../media/image5.jpeg"/><Relationship Id="rId12" Type="http://schemas.openxmlformats.org/officeDocument/2006/relationships/hyperlink" Target="https://www.google.com/url?sa=i&amp;rct=j&amp;q=&amp;esrc=s&amp;source=images&amp;cd=&amp;cad=rja&amp;uact=8&amp;ved=0ahUKEwjdnvOZ-d3ZAhWg3oMKHfJWDmUQjRwIBg&amp;url=https://www.autopartsasia.in/2017/12/26/automotive-hvac-market-will-double-2024/&amp;psig=AOvVaw38h1C6s90Bi8ZdzVBUEzwT&amp;ust=1520640410588848" TargetMode="External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google.com/url?sa=i&amp;rct=j&amp;q=&amp;esrc=s&amp;source=images&amp;cd=&amp;cad=rja&amp;uact=8&amp;ved=0ahUKEwjf1MrEhd7ZAhUo6oMKHcL9CVsQjRwIBg&amp;url=https://www.homedepot.com/p/Frigidaire-18-cu-ft-Top-Freezer-Refrigerator-in-Black-Stainless-Steel-FFTR1821TD/302950037&amp;psig=AOvVaw0U6kFGfMdEuaq1zi8iJPBO&amp;ust=1520643740410172" TargetMode="External"/><Relationship Id="rId20" Type="http://schemas.openxmlformats.org/officeDocument/2006/relationships/hyperlink" Target="http://www.google.com/url?sa=i&amp;rct=j&amp;q=&amp;esrc=s&amp;source=images&amp;cd=&amp;cad=rja&amp;uact=8&amp;ved=0ahUKEwjFo6y2t-XZAhUSCKwKHUt3C2oQjRwIBg&amp;url=http://www.editiontruth.com/foam-blowing-agents-market-future-demand-growth-analysis-forecast-2020/&amp;psig=AOvVaw3KaDuMCUC_97U2pba170SO&amp;ust=1520897646620454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m/url?sa=i&amp;rct=j&amp;q=&amp;esrc=s&amp;source=images&amp;cd=&amp;cad=rja&amp;uact=8&amp;ved=0ahUKEwiSzLCB1N3ZAhUBnq0KHcADCA4QjRwIBg&amp;url=http://windrockenterprises.com/vendors/heatcraft/&amp;psig=AOvVaw1WwMsnv5aZGq6Gal4gaXmd&amp;ust=1520630415541494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hyperlink" Target="http://www.google.com/url?sa=i&amp;rct=j&amp;q=&amp;esrc=s&amp;source=images&amp;cd=&amp;cad=rja&amp;uact=8&amp;ved=0ahUKEwjM4caE1d3ZAhVJZKwKHf55AFMQjRwIBg&amp;url=http://www.emersonclimate.com/en-us/Products/Condensing_Units/Scroll/Pages/Copeland_Scroll_FFAP_Condensing_Unit.aspx&amp;psig=AOvVaw33FqJjUYPY0ZrefCHQgQKL&amp;ust=1520630722829860" TargetMode="External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hyperlink" Target="http://www.google.com/url?sa=i&amp;rct=j&amp;q=&amp;esrc=s&amp;source=images&amp;cd=&amp;cad=rja&amp;uact=8&amp;ved=0ahUKEwjM0J6ohd7ZAhXKx4MKHZ4EB7UQjRwIBg&amp;url=http://www.pamf.org/asthma/medications/inhalers/metered.html&amp;psig=AOvVaw2QFLqaXEUte0wm0IzvvM6M&amp;ust=152064367007358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:\Communications - Internal\Designs\E-H\Fluorocarbon Industry Power Point\COVERS\FINAL\Cover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501775"/>
            <a:ext cx="6858000" cy="14700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Consumer Cost Impact of </a:t>
            </a:r>
            <a:b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Kigali Ratification &amp; Implementation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December 7, 2018</a:t>
            </a:r>
          </a:p>
        </p:txBody>
      </p:sp>
    </p:spTree>
    <p:extLst>
      <p:ext uri="{BB962C8B-B14F-4D97-AF65-F5344CB8AC3E}">
        <p14:creationId xmlns:p14="http://schemas.microsoft.com/office/powerpoint/2010/main" val="179039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43ED3CF-7906-1247-AB0E-643C060BB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09865"/>
          </a:xfrm>
        </p:spPr>
        <p:txBody>
          <a:bodyPr anchor="ctr"/>
          <a:lstStyle/>
          <a:p>
            <a:pPr algn="ctr"/>
            <a:r>
              <a:rPr lang="en-US" sz="3200" dirty="0"/>
              <a:t>US Industry Segments (Fluorocarbons)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E42B00-6698-1A42-BBFD-FBA72ED38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260" y="1355130"/>
            <a:ext cx="6357540" cy="4262862"/>
          </a:xfrm>
        </p:spPr>
        <p:txBody>
          <a:bodyPr>
            <a:noAutofit/>
          </a:bodyPr>
          <a:lstStyle/>
          <a:p>
            <a:r>
              <a:rPr lang="en-US" sz="2000" dirty="0"/>
              <a:t>Fluorocarbons are used in commercial HVAC, residential HVAC, commercial refrigeration,  household appliances, and motor vehicle air conditioning</a:t>
            </a:r>
          </a:p>
          <a:p>
            <a:r>
              <a:rPr lang="en-US" sz="2000" dirty="0"/>
              <a:t>Insulating foams, medical metered-dose inhalers, aerosols, and several other applications make up the remainder of the manufacturing sector</a:t>
            </a:r>
          </a:p>
        </p:txBody>
      </p:sp>
      <p:pic>
        <p:nvPicPr>
          <p:cNvPr id="12" name="Picture 2" descr="Image result for chill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987" y="3748562"/>
            <a:ext cx="1301813" cy="92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meriKooler DC060672**N-O - Outdoor Walk-in Cooler Without Floor, 6' W x 6' 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99" y="3742139"/>
            <a:ext cx="812617" cy="74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Image result for heatcraft commercial refrigerati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48" y="4613075"/>
            <a:ext cx="1172636" cy="9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Image result for compressor condensing unit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3" b="17544"/>
          <a:stretch/>
        </p:blipFill>
        <p:spPr bwMode="auto">
          <a:xfrm>
            <a:off x="1447800" y="4881654"/>
            <a:ext cx="2014082" cy="84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Image result for condensing unit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11" y="3859060"/>
            <a:ext cx="1238189" cy="9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automobile hvac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94" y="3804776"/>
            <a:ext cx="1620447" cy="90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837" y="5791200"/>
            <a:ext cx="9132163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</a:rPr>
              <a:t>American-made products that preserve the health, safety and comfort of our daily lives </a:t>
            </a:r>
          </a:p>
        </p:txBody>
      </p:sp>
      <p:pic>
        <p:nvPicPr>
          <p:cNvPr id="2052" name="Picture 4" descr="Image result for using a dose inhaler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" y="4702404"/>
            <a:ext cx="765335" cy="108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efrigerator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543" y="4702404"/>
            <a:ext cx="906564" cy="90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lennox condensing unit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839873"/>
            <a:ext cx="593814" cy="88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B081-BF9F-4C52-9CAB-07DFCC9886E1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 descr="Image result for foam blowing agent">
            <a:hlinkClick r:id="rId20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6" r="16964"/>
          <a:stretch/>
        </p:blipFill>
        <p:spPr bwMode="auto">
          <a:xfrm>
            <a:off x="4255290" y="4881654"/>
            <a:ext cx="1283951" cy="7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9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267200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US industry strongly supports ratification of Kigali Amendment to the Montreal Protocol and domestic implementation. </a:t>
            </a:r>
          </a:p>
          <a:p>
            <a:r>
              <a:rPr lang="en-US" sz="2200" dirty="0"/>
              <a:t>Heating Ventilation Air Conditioning and Refrigeration (HVACR) and Fluorocarbon technologies are signature American technologies.</a:t>
            </a:r>
          </a:p>
          <a:p>
            <a:r>
              <a:rPr lang="en-US" sz="2200" dirty="0"/>
              <a:t>The Kigali Amendment provides a global platform for gradual introduction and commercialization of next generation technologies in the US and in the rapidly expanding global market.</a:t>
            </a:r>
          </a:p>
          <a:p>
            <a:r>
              <a:rPr lang="en-US" sz="2200" dirty="0"/>
              <a:t>Analysis indicates that implementation of the Kigali Amendment is good for American Jobs, the balance of trade and continued American technology leadership.</a:t>
            </a:r>
          </a:p>
          <a:p>
            <a:r>
              <a:rPr lang="en-US" sz="2200" i="1" dirty="0"/>
              <a:t>Life-cycle cost analysis of the air conditioning industry shows the transition under Kigali is expected to reduce consumer costs.</a:t>
            </a:r>
          </a:p>
          <a:p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3681-3579-489C-A3EF-9B6D73F145F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US Industry Objective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867400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>
                <a:solidFill>
                  <a:schemeClr val="bg1"/>
                </a:solidFill>
              </a:rPr>
              <a:t>We urge the Administration to submit the Kigali Amendment to the US Senate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8"/>
          <a:stretch/>
        </p:blipFill>
        <p:spPr bwMode="auto">
          <a:xfrm>
            <a:off x="6967535" y="3502981"/>
            <a:ext cx="1490665" cy="205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7"/>
          <a:stretch/>
        </p:blipFill>
        <p:spPr bwMode="auto">
          <a:xfrm>
            <a:off x="6967535" y="1295400"/>
            <a:ext cx="1497028" cy="200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6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3B93B5-4E9E-624D-A796-16FD3A59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3681-3579-489C-A3EF-9B6D73F145F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76C961C-B97E-EA4F-A520-F0BACEA0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Consumer Costs Continue to Decline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633E9D6-61E8-6445-8507-CC631606D424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86200" y="1968934"/>
            <a:ext cx="4942648" cy="351746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1AA48F-9E1C-3E49-ABCC-C52119BC61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The 30-year history of the Montreal Protocol shows the industry has used innovations, new technologies, and more sustainable compounds to drive continued reduction of consumer costs.</a:t>
            </a:r>
          </a:p>
          <a:p>
            <a:r>
              <a:rPr lang="en-US" dirty="0"/>
              <a:t>Industry innovation, gradual transition schedules, and avoiding impacts on existing equipment owners allowed the industry to accommodate major transition costs over time, minimizing impact on consumer prices.</a:t>
            </a:r>
          </a:p>
          <a:p>
            <a:r>
              <a:rPr lang="en-US" dirty="0"/>
              <a:t>Most U.S. major appliance prices have declined over time and are expected to continue to do so.</a:t>
            </a:r>
          </a:p>
          <a:p>
            <a:r>
              <a:rPr lang="en-US" dirty="0"/>
              <a:t>Room air conditioners, refrigerators, and central air conditioners have all seen real price declines despite major technology transitions under the Montreal Protocol.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6486A8-2E9A-A741-A174-08DE25C83AAC}"/>
              </a:ext>
            </a:extLst>
          </p:cNvPr>
          <p:cNvSpPr/>
          <p:nvPr/>
        </p:nvSpPr>
        <p:spPr>
          <a:xfrm>
            <a:off x="4038600" y="1295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Historical &amp; Projected Real Price Indices for U.S. Major Appliance Categories 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9D7C16-5804-954B-98AB-20BB146AA722}"/>
              </a:ext>
            </a:extLst>
          </p:cNvPr>
          <p:cNvSpPr txBox="1"/>
          <p:nvPr/>
        </p:nvSpPr>
        <p:spPr>
          <a:xfrm>
            <a:off x="4419600" y="54864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See </a:t>
            </a:r>
            <a:r>
              <a:rPr lang="en-US" sz="700" dirty="0" err="1"/>
              <a:t>Desroches</a:t>
            </a:r>
            <a:r>
              <a:rPr lang="en-US" sz="700" dirty="0"/>
              <a:t>, et al. (2018). Historical trends based on the PPI published by the U.S. Bureau of Labor Statistics. Projected trends are experience curve fits to the historical data.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7CD027-934A-F345-A151-E64504AB1C40}"/>
              </a:ext>
            </a:extLst>
          </p:cNvPr>
          <p:cNvSpPr txBox="1"/>
          <p:nvPr/>
        </p:nvSpPr>
        <p:spPr>
          <a:xfrm>
            <a:off x="0" y="5867400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>
                <a:solidFill>
                  <a:schemeClr val="bg1"/>
                </a:solidFill>
              </a:rPr>
              <a:t>Innovation and planning minimized costs of conversion under the Montreal Protocol.</a:t>
            </a:r>
          </a:p>
        </p:txBody>
      </p:sp>
    </p:spTree>
    <p:extLst>
      <p:ext uri="{BB962C8B-B14F-4D97-AF65-F5344CB8AC3E}">
        <p14:creationId xmlns:p14="http://schemas.microsoft.com/office/powerpoint/2010/main" val="312198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A166A-A35B-9B48-B493-4C57D2989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B081-BF9F-4C52-9CAB-07DFCC9886E1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81360D-8872-FF45-BE89-4C4C1E12A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Life-Cycle Costs of Air Conditioning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3948CB-50F3-DB49-816B-7987A644037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038600" cy="24231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CA7CDB-8BAE-7345-9CAC-008C4E60F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962401"/>
            <a:ext cx="8229600" cy="1676399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Electricity dominates lifetime costs for both residential and commercial air conditioning. </a:t>
            </a:r>
          </a:p>
          <a:p>
            <a:r>
              <a:rPr lang="en-US"/>
              <a:t>Refrigerant Supply is less than 1% of lifetime costs.</a:t>
            </a:r>
          </a:p>
          <a:p>
            <a:r>
              <a:rPr lang="en-US"/>
              <a:t>Cost projections of each element were made for a new equipment purchase in 2029, with and without Kigali ratification.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8E88F66A-80C2-8F42-9446-FC7C2C7BBA0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038600" cy="24231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A1990A-16AD-7C46-8AC5-1FC0A77BF618}"/>
              </a:ext>
            </a:extLst>
          </p:cNvPr>
          <p:cNvSpPr txBox="1"/>
          <p:nvPr/>
        </p:nvSpPr>
        <p:spPr>
          <a:xfrm>
            <a:off x="0" y="5867400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>
                <a:solidFill>
                  <a:schemeClr val="bg1"/>
                </a:solidFill>
              </a:rPr>
              <a:t>Energy cost dominates even equipment cost, and refrigerant is a minor contributor.</a:t>
            </a:r>
            <a:endParaRPr lang="en-US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3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E4A60A-B9C3-B94A-801E-FE1E00589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41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Total costs were estimated over 15-year lifetime for average 2.5 ton residential and 15 ton commercial air conditioning units.</a:t>
            </a:r>
          </a:p>
          <a:p>
            <a:r>
              <a:rPr lang="en-US" dirty="0"/>
              <a:t>Equipment with Kigali is conservatively assumed to be 10% more costly, but on average slightly more efficient, with lower leak rates and smaller charge sizes.</a:t>
            </a:r>
          </a:p>
          <a:p>
            <a:r>
              <a:rPr lang="en-US" dirty="0"/>
              <a:t>The average price among all refrigerants is expected to equilibrate and continue to average ~$7/lb.</a:t>
            </a:r>
          </a:p>
          <a:p>
            <a:r>
              <a:rPr lang="en-US" dirty="0"/>
              <a:t>Driven by energy, total costs decline slightly with Kigali. There are no significant consumer cost impacts even if refrigerant prices were 5x higher.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79F89-C9F3-9A4C-AC54-4B4EF537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3681-3579-489C-A3EF-9B6D73F145F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A06E55-EE15-8440-BD47-C1B1205E6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Consumers Benefit from Kigali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AE4D7F00-FFC9-DA42-BDE5-D8C0B4F7C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371600"/>
            <a:ext cx="37801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Cost of Ownership for 2029 Purchase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BCB4CB-0E42-7244-A980-7EDF361D9F0E}"/>
              </a:ext>
            </a:extLst>
          </p:cNvPr>
          <p:cNvSpPr txBox="1"/>
          <p:nvPr/>
        </p:nvSpPr>
        <p:spPr>
          <a:xfrm>
            <a:off x="0" y="5867400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>
                <a:solidFill>
                  <a:schemeClr val="bg1"/>
                </a:solidFill>
              </a:rPr>
              <a:t>Kigali will not increase consumers’ cost of air conditioning.</a:t>
            </a:r>
            <a:endParaRPr lang="en-US" sz="1800" b="1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46A5F0-BF6B-E04B-B531-AE7DCCC68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736" y="1731341"/>
            <a:ext cx="3670300" cy="193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6C359A-ED6C-2F43-8C00-7A4290D8D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00" y="3784600"/>
            <a:ext cx="36703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0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02E685-D537-984C-86EF-A34B0420D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Refrigerators today are larger, lower-priced, and more energy-efficient than ever.</a:t>
            </a:r>
          </a:p>
          <a:p>
            <a:r>
              <a:rPr lang="en-US"/>
              <a:t>The trend has been persistent despite 30 years of transitions under the Montreal Protocol.</a:t>
            </a:r>
          </a:p>
          <a:p>
            <a:r>
              <a:rPr lang="en-US"/>
              <a:t>Similarly, other applications have already begun to transition to new compounds and can benefit further from the clarity of the Kigali schedule.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6D1EBC-73F8-9440-ACAA-8AD90FAE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3681-3579-489C-A3EF-9B6D73F145F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A5E6B5-649C-AE40-B698-54DB2891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Refrigerators Add Value at Lower Cost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6420071A-8F4E-9742-93F3-0BFE51FAB2C4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923113"/>
            <a:ext cx="5105400" cy="3410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62A5D2-9D5D-DC49-A414-D5FD0E62C15D}"/>
              </a:ext>
            </a:extLst>
          </p:cNvPr>
          <p:cNvSpPr txBox="1"/>
          <p:nvPr/>
        </p:nvSpPr>
        <p:spPr>
          <a:xfrm>
            <a:off x="0" y="5867400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>
                <a:solidFill>
                  <a:schemeClr val="bg1"/>
                </a:solidFill>
              </a:rPr>
              <a:t>Ther</a:t>
            </a:r>
            <a:r>
              <a:rPr lang="en-US" b="1">
                <a:solidFill>
                  <a:schemeClr val="bg1"/>
                </a:solidFill>
              </a:rPr>
              <a:t>e is no reason to expect consumer impacts of Kigali to differ from earlier transitions.</a:t>
            </a:r>
            <a:endParaRPr lang="en-US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49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93710"/>
            <a:ext cx="3300989" cy="36538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4357AC-93BE-5C43-86AF-E9039A0AC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09865"/>
          </a:xfrm>
        </p:spPr>
        <p:txBody>
          <a:bodyPr anchor="ctr"/>
          <a:lstStyle/>
          <a:p>
            <a:pPr algn="ctr"/>
            <a:r>
              <a:rPr lang="en-US" sz="3200" baseline="0"/>
              <a:t>Kigali Ratification Impact</a:t>
            </a:r>
            <a:br>
              <a:rPr lang="en-US" sz="3200" baseline="0"/>
            </a:br>
            <a:r>
              <a:rPr lang="en-US" sz="3200" baseline="0"/>
              <a:t>2027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DC01C-FB0B-E24F-98F1-A343B4CD1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428411"/>
            <a:ext cx="3886200" cy="3890963"/>
          </a:xfrm>
        </p:spPr>
        <p:txBody>
          <a:bodyPr>
            <a:normAutofit/>
          </a:bodyPr>
          <a:lstStyle/>
          <a:p>
            <a:r>
              <a:rPr lang="en-US" sz="1600" b="1"/>
              <a:t>Manufacturing Jobs</a:t>
            </a:r>
            <a:endParaRPr lang="en-US" sz="1400"/>
          </a:p>
          <a:p>
            <a:pPr lvl="1"/>
            <a:r>
              <a:rPr lang="en-US" sz="1400"/>
              <a:t>Current manufacturing impact is </a:t>
            </a:r>
            <a:r>
              <a:rPr lang="en-US" sz="1400" b="1"/>
              <a:t>138.4K</a:t>
            </a:r>
            <a:r>
              <a:rPr lang="en-US" sz="1400"/>
              <a:t> jobs</a:t>
            </a:r>
          </a:p>
          <a:p>
            <a:pPr lvl="1"/>
            <a:r>
              <a:rPr lang="en-US" sz="1400"/>
              <a:t>Kigali ratification increases direct manufacturing jobs by </a:t>
            </a:r>
            <a:r>
              <a:rPr lang="en-US" sz="1400" b="1"/>
              <a:t>33K</a:t>
            </a:r>
          </a:p>
          <a:p>
            <a:pPr lvl="1"/>
            <a:r>
              <a:rPr lang="en-US" sz="1400"/>
              <a:t>Manufacturing growth translates into an incremental </a:t>
            </a:r>
            <a:r>
              <a:rPr lang="en-US" sz="1400" b="1"/>
              <a:t>150K</a:t>
            </a:r>
            <a:r>
              <a:rPr lang="en-US" sz="1400"/>
              <a:t> jobs economy-wide</a:t>
            </a:r>
          </a:p>
          <a:p>
            <a:r>
              <a:rPr lang="en-US" sz="1600" b="1"/>
              <a:t>Direct Economic Output</a:t>
            </a:r>
          </a:p>
          <a:p>
            <a:pPr lvl="1"/>
            <a:r>
              <a:rPr lang="en-US" sz="1400"/>
              <a:t>Kigali ratification improves direct manufacturing output by </a:t>
            </a:r>
            <a:r>
              <a:rPr lang="en-US" sz="1400" b="1"/>
              <a:t>$12.5B</a:t>
            </a:r>
          </a:p>
          <a:p>
            <a:pPr lvl="1"/>
            <a:r>
              <a:rPr lang="en-US" sz="1400"/>
              <a:t>Total increased output of </a:t>
            </a:r>
            <a:r>
              <a:rPr lang="en-US" sz="1400" b="1"/>
              <a:t>$38.8B </a:t>
            </a:r>
            <a:r>
              <a:rPr lang="en-US" sz="1400"/>
              <a:t>versus no ratification scenario </a:t>
            </a:r>
          </a:p>
          <a:p>
            <a:r>
              <a:rPr lang="en-US" sz="1600" b="1"/>
              <a:t>Trade Balance </a:t>
            </a:r>
          </a:p>
          <a:p>
            <a:pPr lvl="1"/>
            <a:r>
              <a:rPr lang="en-US" sz="1400"/>
              <a:t>Positive impact on balance of trade </a:t>
            </a:r>
          </a:p>
          <a:p>
            <a:pPr lvl="1"/>
            <a:r>
              <a:rPr lang="en-US" sz="1400"/>
              <a:t>Manufacturing impacted directly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7600" y="2377706"/>
            <a:ext cx="178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>
                <a:solidFill>
                  <a:srgbClr val="C00000"/>
                </a:solidFill>
              </a:rPr>
              <a:t>Direct increase 33K Manufacturing jobs w/ Kigali ratification </a:t>
            </a:r>
          </a:p>
        </p:txBody>
      </p:sp>
      <p:sp>
        <p:nvSpPr>
          <p:cNvPr id="6" name="Right Brace 5"/>
          <p:cNvSpPr/>
          <p:nvPr/>
        </p:nvSpPr>
        <p:spPr>
          <a:xfrm>
            <a:off x="7239000" y="2286000"/>
            <a:ext cx="152158" cy="82974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867400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>
                <a:solidFill>
                  <a:schemeClr val="bg1"/>
                </a:solidFill>
              </a:rPr>
              <a:t>Kigali Amendment ratification essential to jobs growth, industry growth, trade balance.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79975" y="1585560"/>
            <a:ext cx="0" cy="3994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B081-BF9F-4C52-9CAB-07DFCC9886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5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105E2-2894-7047-B2C0-9E67BF58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92162"/>
          </a:xfrm>
        </p:spPr>
        <p:txBody>
          <a:bodyPr anchor="ctr"/>
          <a:lstStyle/>
          <a:p>
            <a:pPr algn="ctr"/>
            <a:r>
              <a:rPr lang="en-US" sz="3200"/>
              <a:t>Economic Analysis 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EF1386-45A3-C744-8E99-EB90F9DD8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/>
              <a:t>Inforum and JMS Consulting previously assessed industry size and conducted scenario analysis, focusing on HVACR, the largest segment.</a:t>
            </a:r>
          </a:p>
          <a:p>
            <a:r>
              <a:rPr lang="en-US" sz="1800"/>
              <a:t>Analysis extended to consider consumer costs in residential and commercial air conditioning, the largest segments. </a:t>
            </a:r>
          </a:p>
          <a:p>
            <a:r>
              <a:rPr lang="en-US" sz="1800"/>
              <a:t>Analysis based on public data and industry interviews</a:t>
            </a:r>
          </a:p>
          <a:p>
            <a:r>
              <a:rPr lang="en-US" sz="1800"/>
              <a:t>Assumptions are consistently conservative relative to the range of data gathered.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3681-3579-489C-A3EF-9B6D73F145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04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763</Words>
  <Application>Microsoft Office PowerPoint</Application>
  <PresentationFormat>On-screen Show (4:3)</PresentationFormat>
  <Paragraphs>66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Times New Roman</vt:lpstr>
      <vt:lpstr>Office Theme</vt:lpstr>
      <vt:lpstr>Custom Design</vt:lpstr>
      <vt:lpstr>Consumer Cost Impact of  Kigali Ratification &amp; Implementation  December 7, 2018</vt:lpstr>
      <vt:lpstr>US Industry Segments (Fluorocarbons)</vt:lpstr>
      <vt:lpstr>US Industry Objective </vt:lpstr>
      <vt:lpstr>Key Consumer Costs Continue to Decline</vt:lpstr>
      <vt:lpstr>Life-Cycle Costs of Air Conditioning</vt:lpstr>
      <vt:lpstr>Consumers Benefit from Kigali</vt:lpstr>
      <vt:lpstr>Refrigerators Add Value at Lower Cost</vt:lpstr>
      <vt:lpstr>Kigali Ratification Impact 2027</vt:lpstr>
      <vt:lpstr>Economic Analysis Background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Claborn, Ashley</dc:creator>
  <cp:lastModifiedBy>Ellyn Needel</cp:lastModifiedBy>
  <cp:revision>49</cp:revision>
  <cp:lastPrinted>2019-03-14T17:56:54Z</cp:lastPrinted>
  <dcterms:created xsi:type="dcterms:W3CDTF">2018-03-08T21:54:40Z</dcterms:created>
  <dcterms:modified xsi:type="dcterms:W3CDTF">2019-03-14T17:57:10Z</dcterms:modified>
</cp:coreProperties>
</file>